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20"/>
  </p:notesMasterIdLst>
  <p:sldIdLst>
    <p:sldId id="256" r:id="rId2"/>
    <p:sldId id="274" r:id="rId3"/>
    <p:sldId id="257" r:id="rId4"/>
    <p:sldId id="258" r:id="rId5"/>
    <p:sldId id="272" r:id="rId6"/>
    <p:sldId id="259" r:id="rId7"/>
    <p:sldId id="260" r:id="rId8"/>
    <p:sldId id="276" r:id="rId9"/>
    <p:sldId id="277" r:id="rId10"/>
    <p:sldId id="275" r:id="rId11"/>
    <p:sldId id="268" r:id="rId12"/>
    <p:sldId id="267" r:id="rId13"/>
    <p:sldId id="269" r:id="rId14"/>
    <p:sldId id="273" r:id="rId15"/>
    <p:sldId id="264" r:id="rId16"/>
    <p:sldId id="270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91" autoAdjust="0"/>
    <p:restoredTop sz="70415" autoAdjust="0"/>
  </p:normalViewPr>
  <p:slideViewPr>
    <p:cSldViewPr snapToGrid="0">
      <p:cViewPr varScale="1">
        <p:scale>
          <a:sx n="60" d="100"/>
          <a:sy n="60" d="100"/>
        </p:scale>
        <p:origin x="1507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3D5D3-5525-49AE-9C51-5F83ECD50400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12FCC-7F19-45FA-938D-E7A7EC0F9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0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Define the core message or hypothesis of your project.  </a:t>
            </a:r>
          </a:p>
          <a:p>
            <a:r>
              <a:rPr lang="en-US" dirty="0"/>
              <a:t>* Describe the questions you asked, and _why_ you asked them </a:t>
            </a:r>
          </a:p>
          <a:p>
            <a:r>
              <a:rPr lang="en-US" dirty="0"/>
              <a:t> * Describe whether you were able to answer these questions to your satisfaction, and briefly summarize your findings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7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* Describe the exploration and cleanup process  </a:t>
            </a:r>
          </a:p>
          <a:p>
            <a:r>
              <a:rPr lang="en-US" dirty="0"/>
              <a:t>* Discuss insights you had while exploring the data that you didn't anticipate  </a:t>
            </a:r>
          </a:p>
          <a:p>
            <a:r>
              <a:rPr lang="en-US" dirty="0"/>
              <a:t>* Discuss any problems that arose after exploring the data, and how you resolved them  </a:t>
            </a:r>
          </a:p>
          <a:p>
            <a:r>
              <a:rPr lang="en-US" dirty="0"/>
              <a:t>* Present and discuss interesting figures developed during exploration,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60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Discuss the steps you took to analyze the data and answer each question you asked in your proposal  </a:t>
            </a:r>
          </a:p>
          <a:p>
            <a:r>
              <a:rPr lang="en-US" dirty="0"/>
              <a:t>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7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2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28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Exprected</a:t>
            </a:r>
            <a:r>
              <a:rPr lang="en-US" dirty="0"/>
              <a:t> to find(positive): that critiques and user have different rating </a:t>
            </a:r>
            <a:r>
              <a:rPr lang="en-US" dirty="0" err="1"/>
              <a:t>sysems</a:t>
            </a:r>
            <a:r>
              <a:rPr lang="en-US" dirty="0"/>
              <a:t> for what makes a movie good or not.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6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the a niche runtime that makes the most money? Does runtime effect peoples pleasure at the movies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any difficulties that arose, and how you dealt with them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Originally we were doing a project on yelp dataset but after experiencing difficulties with both the excel and JSON versions of the dataset we unanimously agreed to moved on to another project.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Data was limited:</a:t>
            </a:r>
          </a:p>
          <a:p>
            <a:r>
              <a:rPr lang="en-US" dirty="0"/>
              <a:t>Our next research question was do these results/rankings stand true across all major user voting websites (</a:t>
            </a:r>
            <a:r>
              <a:rPr lang="en-US" dirty="0" err="1"/>
              <a:t>rottentomatos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5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3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4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44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96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3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9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6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7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8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8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5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2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9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0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5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2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0D79-F35A-4A85-A270-D427CAE05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5588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An insightful look at IMDB data from 2006 and 2016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AAD73-54EA-4633-80D6-6F006E00E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9840" y="3908021"/>
            <a:ext cx="9144000" cy="572397"/>
          </a:xfrm>
        </p:spPr>
        <p:txBody>
          <a:bodyPr>
            <a:normAutofit/>
          </a:bodyPr>
          <a:lstStyle/>
          <a:p>
            <a:r>
              <a:rPr lang="en-US" dirty="0"/>
              <a:t>Team Members: </a:t>
            </a:r>
            <a:r>
              <a:rPr lang="en-US" dirty="0" err="1"/>
              <a:t>Mahtab</a:t>
            </a:r>
            <a:r>
              <a:rPr lang="en-US" dirty="0"/>
              <a:t> </a:t>
            </a:r>
            <a:r>
              <a:rPr lang="en-US" dirty="0" err="1"/>
              <a:t>Karimipour</a:t>
            </a:r>
            <a:r>
              <a:rPr lang="en-US" dirty="0"/>
              <a:t>, Luke Gonzales, Molly Eskelson</a:t>
            </a:r>
          </a:p>
        </p:txBody>
      </p:sp>
      <p:pic>
        <p:nvPicPr>
          <p:cNvPr id="4" name="Picture 2" descr="D:\profile pictures\IMDb_Header_P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6567" y="4493624"/>
            <a:ext cx="6574429" cy="1940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682436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74EEB-85AB-4AF4-8F72-4A88B8278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6" t="20068" r="21911"/>
          <a:stretch/>
        </p:blipFill>
        <p:spPr>
          <a:xfrm>
            <a:off x="609446" y="1569944"/>
            <a:ext cx="5486554" cy="4499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0E731-C29D-41B1-A73F-1D83D3B74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7" t="20068" r="21618"/>
          <a:stretch/>
        </p:blipFill>
        <p:spPr>
          <a:xfrm>
            <a:off x="6579939" y="1560606"/>
            <a:ext cx="5486554" cy="4499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2C81F8-67EF-498D-9F9A-C215764F1A91}"/>
              </a:ext>
            </a:extLst>
          </p:cNvPr>
          <p:cNvSpPr/>
          <p:nvPr/>
        </p:nvSpPr>
        <p:spPr>
          <a:xfrm>
            <a:off x="8135620" y="931440"/>
            <a:ext cx="2616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lowratedmovies.head</a:t>
            </a:r>
            <a:r>
              <a:rPr lang="en-US" dirty="0"/>
              <a:t>(10)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7E3C31-BB37-4782-9F58-61DB28A291CF}"/>
              </a:ext>
            </a:extLst>
          </p:cNvPr>
          <p:cNvSpPr/>
          <p:nvPr/>
        </p:nvSpPr>
        <p:spPr>
          <a:xfrm>
            <a:off x="1760560" y="931440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Sortedrating.head</a:t>
            </a:r>
            <a:r>
              <a:rPr lang="en-US" dirty="0"/>
              <a:t>(10)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5613B7-648E-4A4A-98F7-B75BADCE79AA}"/>
              </a:ext>
            </a:extLst>
          </p:cNvPr>
          <p:cNvSpPr/>
          <p:nvPr/>
        </p:nvSpPr>
        <p:spPr>
          <a:xfrm>
            <a:off x="4981848" y="41025"/>
            <a:ext cx="26548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Ranking</a:t>
            </a:r>
          </a:p>
        </p:txBody>
      </p:sp>
    </p:spTree>
    <p:extLst>
      <p:ext uri="{BB962C8B-B14F-4D97-AF65-F5344CB8AC3E}">
        <p14:creationId xmlns:p14="http://schemas.microsoft.com/office/powerpoint/2010/main" val="396987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AA82B72-6BE4-4C34-8DCB-7B015AB8F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9" y="220979"/>
            <a:ext cx="1554480" cy="15544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B4043CB-80CF-4E47-B88D-FC1278CEA3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9" y="1978144"/>
            <a:ext cx="1623822" cy="16238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A43BE50-6327-4E96-A3FA-B0136C868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9" y="3804651"/>
            <a:ext cx="1623822" cy="16238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1A8BFC-6784-4956-B2B8-0A83E682D4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85" y="4979289"/>
            <a:ext cx="1217867" cy="16238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56F6FEF-E22C-4053-908D-3BDEF748BE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25" y="4987291"/>
            <a:ext cx="1217867" cy="1623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A3314-1C70-4467-8CD4-0146DE08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9801" y="1354891"/>
            <a:ext cx="10018713" cy="1752599"/>
          </a:xfrm>
        </p:spPr>
        <p:txBody>
          <a:bodyPr/>
          <a:lstStyle/>
          <a:p>
            <a:r>
              <a:rPr lang="en-US" strike="sngStrike" dirty="0"/>
              <a:t>Top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E9E42-DC9A-4757-995F-7D3D7512E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174" y="2886128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/>
              <a:t>Busiest actors </a:t>
            </a:r>
          </a:p>
          <a:p>
            <a:pPr marL="457200" lvl="1" indent="0">
              <a:buNone/>
            </a:pPr>
            <a:r>
              <a:rPr lang="en-US" b="1" dirty="0"/>
              <a:t>	</a:t>
            </a:r>
            <a:r>
              <a:rPr lang="en-US" dirty="0"/>
              <a:t>in this 10 year span.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1" y="220979"/>
            <a:ext cx="1554480" cy="1554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1" y="1978144"/>
            <a:ext cx="1623822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1" y="3804651"/>
            <a:ext cx="1623822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83" y="151636"/>
            <a:ext cx="1195540" cy="1623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83" y="1978144"/>
            <a:ext cx="1082548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86" y="3804651"/>
            <a:ext cx="1618427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17" y="4979289"/>
            <a:ext cx="1217867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857" y="4987291"/>
            <a:ext cx="1217867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78" y="5013206"/>
            <a:ext cx="2400612" cy="1597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3" y="4973572"/>
            <a:ext cx="1216300" cy="1623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1234178" y="953472"/>
            <a:ext cx="5341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262" y="2767021"/>
            <a:ext cx="537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20420" y="4419038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957699" y="861548"/>
            <a:ext cx="5565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917215" y="2706831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194320" y="4644757"/>
            <a:ext cx="572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38286" y="5665684"/>
            <a:ext cx="49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55492" y="5822066"/>
            <a:ext cx="5758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250958" y="5697690"/>
            <a:ext cx="572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05890" y="5822066"/>
            <a:ext cx="8980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10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8B5CBF-DEE5-4A66-A68C-087E753B8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1496"/>
              </p:ext>
            </p:extLst>
          </p:nvPr>
        </p:nvGraphicFramePr>
        <p:xfrm>
          <a:off x="5857876" y="388576"/>
          <a:ext cx="3604476" cy="3839462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253933">
                  <a:extLst>
                    <a:ext uri="{9D8B030D-6E8A-4147-A177-3AD203B41FA5}">
                      <a16:colId xmlns:a16="http://schemas.microsoft.com/office/drawing/2014/main" val="1553164752"/>
                    </a:ext>
                  </a:extLst>
                </a:gridCol>
                <a:gridCol w="1350543">
                  <a:extLst>
                    <a:ext uri="{9D8B030D-6E8A-4147-A177-3AD203B41FA5}">
                      <a16:colId xmlns:a16="http://schemas.microsoft.com/office/drawing/2014/main" val="313266243"/>
                    </a:ext>
                  </a:extLst>
                </a:gridCol>
              </a:tblGrid>
              <a:tr h="652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Actors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movies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6347797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Christian Bale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126217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Mark Wahlberg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2535197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Will Smith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036036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Denzel Washington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4746610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Brad Pitt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4594919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Leonardo DiCaprio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740844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Jake Gyllenhaal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966733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Adam Sandler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009556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Johnny Depp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8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7892530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Tom Hanks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8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41419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3EF1CB7-C3F8-48F1-983C-06B288483FD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6194" y="1262483"/>
            <a:ext cx="371888" cy="408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87E2E-579B-4D26-A833-56612ED708E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7957" y="3052774"/>
            <a:ext cx="371888" cy="408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784AA-1760-47F3-843D-1973B6C8FAC6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60454" y="5920736"/>
            <a:ext cx="353599" cy="54868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01CAC96-007C-44CF-8CF4-5E49529B25FF}"/>
              </a:ext>
            </a:extLst>
          </p:cNvPr>
          <p:cNvSpPr/>
          <p:nvPr/>
        </p:nvSpPr>
        <p:spPr>
          <a:xfrm>
            <a:off x="1215205" y="4548196"/>
            <a:ext cx="5373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AC09FB-134D-4A9A-9FA6-50BECC445F76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00107" y="939992"/>
            <a:ext cx="536494" cy="9205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B1AA94-5A28-445C-969A-838AA13F6FA9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44122" y="2854446"/>
            <a:ext cx="536494" cy="9205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7A93039-BD6C-4512-BE67-F0BCC1E186E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77190" y="4569928"/>
            <a:ext cx="536494" cy="9205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1D32CF-0B1D-406F-84D0-994C99FC27DE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26047" y="5780291"/>
            <a:ext cx="536494" cy="9205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9242592-552C-4B61-A1CA-BECEE90F6D0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85396" y="5824820"/>
            <a:ext cx="536494" cy="9205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96FBFD5-007C-45DF-94AA-B320A0DC0584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42113" y="5996365"/>
            <a:ext cx="353599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C07D-C610-416A-8909-2104592D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382" y="-184499"/>
            <a:ext cx="10018713" cy="1752599"/>
          </a:xfrm>
        </p:spPr>
        <p:txBody>
          <a:bodyPr/>
          <a:lstStyle/>
          <a:p>
            <a:r>
              <a:rPr lang="en-US" dirty="0"/>
              <a:t>Top ten directors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EA05B-1FF7-4FDA-9B73-4E321BF2A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7208" y="1660175"/>
            <a:ext cx="4607188" cy="576262"/>
          </a:xfrm>
        </p:spPr>
        <p:txBody>
          <a:bodyPr/>
          <a:lstStyle/>
          <a:p>
            <a:r>
              <a:rPr lang="en-US" sz="2000" dirty="0"/>
              <a:t>The list of directors that made the most movies in 10 years period.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C18BAB-6083-4DE8-9827-0399E7B165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7209811" y="1660175"/>
            <a:ext cx="3963888" cy="4154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CB463-916F-4B6C-8636-8E8FC4E00E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83" y="176982"/>
            <a:ext cx="1391118" cy="1391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6A13A-7C7F-414B-95C0-DC32FB8ABD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6" y="1660176"/>
            <a:ext cx="1073984" cy="1729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64DC53-7AF9-4B9E-B765-ADCCAC17EB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9" r="20240"/>
          <a:stretch/>
        </p:blipFill>
        <p:spPr>
          <a:xfrm>
            <a:off x="1821983" y="1675023"/>
            <a:ext cx="1778000" cy="1714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D6071E-675B-4688-8B6B-1BA00FE760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8" r="27928"/>
          <a:stretch/>
        </p:blipFill>
        <p:spPr>
          <a:xfrm>
            <a:off x="3727381" y="1660175"/>
            <a:ext cx="1069262" cy="1711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F3381D-B8B4-4220-A086-DE1FFD1426F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r="22641"/>
          <a:stretch/>
        </p:blipFill>
        <p:spPr>
          <a:xfrm>
            <a:off x="5008936" y="1837340"/>
            <a:ext cx="1154159" cy="1493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C8F662-4A1A-47AD-932C-E517F79E02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2" y="3705362"/>
            <a:ext cx="1301750" cy="162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A6424B-1F08-48CE-9D2E-1AE8C48607C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r="24464"/>
          <a:stretch/>
        </p:blipFill>
        <p:spPr>
          <a:xfrm>
            <a:off x="5826781" y="3737361"/>
            <a:ext cx="1180905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A7D106-DDF5-45C7-BA05-14B993F6F08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01500" y="3737361"/>
            <a:ext cx="1309167" cy="1939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5AC091-D490-4816-8DA0-FBC3A55C4FF2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0830" y="3678731"/>
            <a:ext cx="1345122" cy="199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7676CE-9E6E-4189-952B-CF2CF7B2D467}"/>
              </a:ext>
            </a:extLst>
          </p:cNvPr>
          <p:cNvSpPr/>
          <p:nvPr/>
        </p:nvSpPr>
        <p:spPr>
          <a:xfrm>
            <a:off x="3580328" y="751693"/>
            <a:ext cx="5341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665E1-EC3E-447E-B37C-B93BC6F771F6}"/>
              </a:ext>
            </a:extLst>
          </p:cNvPr>
          <p:cNvSpPr/>
          <p:nvPr/>
        </p:nvSpPr>
        <p:spPr>
          <a:xfrm>
            <a:off x="1212223" y="2658267"/>
            <a:ext cx="537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205908-B426-4112-B339-7EC37A9A8B6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4191" y="2916279"/>
            <a:ext cx="365792" cy="4073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AC1C65-20B4-4B71-B91D-9951CE4EA210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89335" y="2934927"/>
            <a:ext cx="365792" cy="4145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7AAFD2-CCFE-4DA9-8B89-1BEBF473E64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1129" y="2842274"/>
            <a:ext cx="365792" cy="41456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8700B5-7DF5-43FC-BB2D-CFC099AD6A2F}"/>
              </a:ext>
            </a:extLst>
          </p:cNvPr>
          <p:cNvSpPr/>
          <p:nvPr/>
        </p:nvSpPr>
        <p:spPr>
          <a:xfrm>
            <a:off x="815169" y="4409220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EECA3A-3A0C-41EB-8956-7CB59B59BCC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61085" y="4777327"/>
            <a:ext cx="524301" cy="9205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71D633-035C-436B-90C0-D4CDA0F9AF1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06179" y="4767617"/>
            <a:ext cx="524301" cy="9205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9CA3FE-2F3D-437E-98C9-C4BC53A26380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43684" y="4496458"/>
            <a:ext cx="524301" cy="9205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14AE6A-3A8F-4B54-BB0F-5DE8D14D18FE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6250" y="3673052"/>
            <a:ext cx="1205741" cy="17860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F4805B-D75F-4A40-BA0D-7A751B1382E7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9120" y="4538550"/>
            <a:ext cx="524301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0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516A-D7CC-43CB-8BEE-50D1D44C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43" y="-339751"/>
            <a:ext cx="10018713" cy="1752599"/>
          </a:xfrm>
        </p:spPr>
        <p:txBody>
          <a:bodyPr/>
          <a:lstStyle/>
          <a:p>
            <a:r>
              <a:rPr lang="en-US" dirty="0"/>
              <a:t>Genre by 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0BEDB-1119-4E6A-A460-7B75ACF1806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4295" y="1059227"/>
            <a:ext cx="7102478" cy="579877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69BCF5-4709-44BD-870A-77FAC2ED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420" y="1059227"/>
            <a:ext cx="3596271" cy="55895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6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19664-51B6-4875-9BF6-5892BB19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score VS ranking</a:t>
            </a:r>
            <a:br>
              <a:rPr lang="en-US" dirty="0"/>
            </a:br>
            <a:r>
              <a:rPr lang="en-US" dirty="0"/>
              <a:t>critic V users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E511D0-4BB8-4BC0-A14A-F01AF8C04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88" y="2352152"/>
            <a:ext cx="6202349" cy="4134899"/>
          </a:xfrm>
        </p:spPr>
      </p:pic>
    </p:spTree>
    <p:extLst>
      <p:ext uri="{BB962C8B-B14F-4D97-AF65-F5344CB8AC3E}">
        <p14:creationId xmlns:p14="http://schemas.microsoft.com/office/powerpoint/2010/main" val="395365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2899-8B20-4779-848B-C69897720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2160-6DB8-42FF-A5F8-BD581C81F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p value was less than </a:t>
            </a:r>
            <a:r>
              <a:rPr lang="el-GR" dirty="0"/>
              <a:t>α</a:t>
            </a:r>
            <a:r>
              <a:rPr lang="en-US" dirty="0"/>
              <a:t> </a:t>
            </a:r>
          </a:p>
          <a:p>
            <a:r>
              <a:rPr lang="en-US" dirty="0"/>
              <a:t>Able to reject the null</a:t>
            </a:r>
          </a:p>
          <a:p>
            <a:r>
              <a:rPr lang="en-US" dirty="0"/>
              <a:t>Rating and meta score are not the same.</a:t>
            </a:r>
          </a:p>
          <a:p>
            <a:r>
              <a:rPr lang="en-US" dirty="0"/>
              <a:t>critiques and user have different rating systems for what makes a movie good or not.</a:t>
            </a:r>
          </a:p>
        </p:txBody>
      </p:sp>
    </p:spTree>
    <p:extLst>
      <p:ext uri="{BB962C8B-B14F-4D97-AF65-F5344CB8AC3E}">
        <p14:creationId xmlns:p14="http://schemas.microsoft.com/office/powerpoint/2010/main" val="303974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6906-6036-4FAA-8735-998EB698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03" y="-186745"/>
            <a:ext cx="10018713" cy="839217"/>
          </a:xfrm>
        </p:spPr>
        <p:txBody>
          <a:bodyPr/>
          <a:lstStyle/>
          <a:p>
            <a:r>
              <a:rPr lang="en-US" dirty="0"/>
              <a:t>Runtime vs Revenue by Rating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D7A71-2F0A-4578-ACFE-579B9BC03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30" y="5234676"/>
            <a:ext cx="10018713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C:\Users\lukgo\AppData\Local\Microsoft\Windows\INetCache\Content.MSO\5CCFAA17.tmp">
            <a:extLst>
              <a:ext uri="{FF2B5EF4-FFF2-40B4-BE49-F238E27FC236}">
                <a16:creationId xmlns:a16="http://schemas.microsoft.com/office/drawing/2014/main" id="{B4C0D6DD-A2BC-4495-8AE5-1FF8035217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03" y="3951779"/>
            <a:ext cx="3225395" cy="25989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 descr="C:\Users\lukgo\AppData\Local\Microsoft\Windows\INetCache\Content.MSO\2C58F33D.tmp">
            <a:extLst>
              <a:ext uri="{FF2B5EF4-FFF2-40B4-BE49-F238E27FC236}">
                <a16:creationId xmlns:a16="http://schemas.microsoft.com/office/drawing/2014/main" id="{674D069F-43B0-45E9-851D-9BB2772F6C0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04" y="754926"/>
            <a:ext cx="3225395" cy="25989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29FC7-55AF-4067-871F-4D16C14B7E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44" y="3897503"/>
            <a:ext cx="3119845" cy="2641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CD811-14FD-40B1-8660-BEAE2339E2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45" y="684646"/>
            <a:ext cx="3119845" cy="26526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 descr="C:\Users\lukgo\AppData\Local\Microsoft\Windows\INetCache\Content.MSO\FDEBE3BF.tmp">
            <a:extLst>
              <a:ext uri="{FF2B5EF4-FFF2-40B4-BE49-F238E27FC236}">
                <a16:creationId xmlns:a16="http://schemas.microsoft.com/office/drawing/2014/main" id="{DEA6AF8E-D139-41E1-8C4A-4E730F4C799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48" y="3833257"/>
            <a:ext cx="3225395" cy="2769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 descr="C:\Users\lukgo\AppData\Local\Microsoft\Windows\INetCache\Content.MSO\61736325.tmp">
            <a:extLst>
              <a:ext uri="{FF2B5EF4-FFF2-40B4-BE49-F238E27FC236}">
                <a16:creationId xmlns:a16="http://schemas.microsoft.com/office/drawing/2014/main" id="{C32DBB00-8E75-47AA-BFC4-C41D3216528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032" y="626165"/>
            <a:ext cx="3225395" cy="27111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FAEE6-B4D1-4EC9-AE27-5825673EFA6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" y="3256692"/>
            <a:ext cx="2609314" cy="6462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471546-F55F-4F0F-88C4-3BC7BD6FF747}"/>
              </a:ext>
            </a:extLst>
          </p:cNvPr>
          <p:cNvSpPr/>
          <p:nvPr/>
        </p:nvSpPr>
        <p:spPr>
          <a:xfrm>
            <a:off x="5361953" y="3224169"/>
            <a:ext cx="25859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29B28F-A985-445E-B025-67848FE3216D}"/>
              </a:ext>
            </a:extLst>
          </p:cNvPr>
          <p:cNvSpPr/>
          <p:nvPr/>
        </p:nvSpPr>
        <p:spPr>
          <a:xfrm>
            <a:off x="9379278" y="3189617"/>
            <a:ext cx="17155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Drama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054AB-741C-45BD-B8B4-E6BEAB3AFE7C}"/>
              </a:ext>
            </a:extLst>
          </p:cNvPr>
          <p:cNvSpPr/>
          <p:nvPr/>
        </p:nvSpPr>
        <p:spPr>
          <a:xfrm rot="16200000">
            <a:off x="3671701" y="1671503"/>
            <a:ext cx="21312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Runtime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F6B0E2-B7CD-4C5E-9389-AC34B85E0925}"/>
              </a:ext>
            </a:extLst>
          </p:cNvPr>
          <p:cNvSpPr/>
          <p:nvPr/>
        </p:nvSpPr>
        <p:spPr>
          <a:xfrm rot="16200000">
            <a:off x="3367035" y="4972997"/>
            <a:ext cx="2740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Revenue (millions)</a:t>
            </a:r>
          </a:p>
        </p:txBody>
      </p:sp>
    </p:spTree>
    <p:extLst>
      <p:ext uri="{BB962C8B-B14F-4D97-AF65-F5344CB8AC3E}">
        <p14:creationId xmlns:p14="http://schemas.microsoft.com/office/powerpoint/2010/main" val="37549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3B88-EE22-48BC-959D-568A3BCB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1137" y="142074"/>
            <a:ext cx="10018713" cy="1752599"/>
          </a:xfrm>
        </p:spPr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8048C-61CF-4D7E-A1AD-C643133DE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461" y="2878880"/>
            <a:ext cx="4611690" cy="31242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data was limited.</a:t>
            </a:r>
          </a:p>
          <a:p>
            <a:r>
              <a:rPr lang="en-US" dirty="0"/>
              <a:t>How are movie genres categorized?</a:t>
            </a:r>
          </a:p>
          <a:p>
            <a:r>
              <a:rPr lang="en-US" dirty="0"/>
              <a:t>Our next research question was do these results/rankings stand true across all major user voting websites (rotten tomatoes, Fandango, etc.)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3738" y="207930"/>
            <a:ext cx="2028825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3738" y="1542243"/>
            <a:ext cx="2009775" cy="123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6237" y="1312154"/>
            <a:ext cx="19812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0062" y="180975"/>
            <a:ext cx="1857375" cy="100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11F7B7-EF5D-492B-B745-A461AFA5A2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27" t="44423" r="43957" b="16251"/>
          <a:stretch/>
        </p:blipFill>
        <p:spPr>
          <a:xfrm>
            <a:off x="8308750" y="2428063"/>
            <a:ext cx="3771900" cy="2697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904A1-659F-499B-A191-2A75F40027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88" t="33611" r="41168" b="44583"/>
          <a:stretch/>
        </p:blipFill>
        <p:spPr>
          <a:xfrm>
            <a:off x="6564085" y="5255369"/>
            <a:ext cx="551656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3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799D-5F0D-4A91-9783-F19C9118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1287" y="1780031"/>
            <a:ext cx="3087690" cy="4546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3584" y="1779964"/>
            <a:ext cx="3139440" cy="454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1431" y="1780031"/>
            <a:ext cx="3064448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0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profile pictures\imdb copy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726976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1801067" y="5450644"/>
            <a:ext cx="1131297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skerville Old Face" panose="02020602080505020303" pitchFamily="18" charset="0"/>
              </a:rPr>
              <a:t>An insightful look at IMDB 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skerville Old Face" panose="02020602080505020303" pitchFamily="18" charset="0"/>
              </a:rPr>
              <a:t>                         data from 2006 and 2016</a:t>
            </a:r>
            <a:endParaRPr lang="en-US" sz="32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A4F9-3628-47C5-8FB2-B518BE82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A960E-0BC0-4E6A-A2C0-FBCCEFE03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866899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How do people define a good  movie? What is a good movie?</a:t>
            </a:r>
          </a:p>
          <a:p>
            <a:endParaRPr lang="en-US" dirty="0"/>
          </a:p>
          <a:p>
            <a:r>
              <a:rPr lang="en-US" dirty="0"/>
              <a:t>Our project is to uncover patterns between movies released from 2006 and 2016 and their genres, critic scores, revenue, actors, directors, year, runtime minutes, rating, votes, and </a:t>
            </a:r>
            <a:r>
              <a:rPr lang="en-US" dirty="0" err="1"/>
              <a:t>metascore</a:t>
            </a:r>
            <a:r>
              <a:rPr lang="en-US" dirty="0"/>
              <a:t>. As the data allows.</a:t>
            </a:r>
          </a:p>
          <a:p>
            <a:pPr marL="457200" indent="-457200">
              <a:buFont typeface="+mj-lt"/>
              <a:buAutoNum type="arabicPeriod"/>
            </a:pPr>
            <a:r>
              <a:rPr lang="en-US" strike="sngStrike" dirty="0"/>
              <a:t>We did not answer our questions to our satisfaction. As we feel there are still questions to be answered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9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026D-DDD0-4D05-8B21-C6DF47DB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6430B-4368-43FE-A423-D96AB9961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66545"/>
            <a:ext cx="10018713" cy="401726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How much revenue do movies make per a </a:t>
            </a:r>
            <a:r>
              <a:rPr lang="en-US" dirty="0" err="1"/>
              <a:t>genre?year</a:t>
            </a:r>
            <a:r>
              <a:rPr lang="en-US" dirty="0"/>
              <a:t>?</a:t>
            </a:r>
          </a:p>
          <a:p>
            <a:pPr lvl="0"/>
            <a:r>
              <a:rPr lang="en-US" dirty="0"/>
              <a:t>What are the best/top 15 movies according to revenue? Year?</a:t>
            </a:r>
          </a:p>
          <a:p>
            <a:pPr lvl="0"/>
            <a:r>
              <a:rPr lang="en-US" dirty="0"/>
              <a:t>What is the average rating for movies? (by each genre?) then what would be a good or bad movie rating score (rating vs </a:t>
            </a:r>
            <a:r>
              <a:rPr lang="en-US" dirty="0" err="1"/>
              <a:t>metascore</a:t>
            </a:r>
            <a:r>
              <a:rPr lang="en-US" dirty="0"/>
              <a:t>)?</a:t>
            </a:r>
          </a:p>
          <a:p>
            <a:pPr lvl="0"/>
            <a:r>
              <a:rPr lang="en-US" dirty="0"/>
              <a:t>Does the length of run time effect a movies rating?</a:t>
            </a:r>
          </a:p>
          <a:p>
            <a:pPr lvl="0"/>
            <a:r>
              <a:rPr lang="en-US" dirty="0"/>
              <a:t>Is there a relationship between a movies revenue and the rating users give it?</a:t>
            </a:r>
          </a:p>
          <a:p>
            <a:pPr lvl="0"/>
            <a:r>
              <a:rPr lang="en-US" dirty="0"/>
              <a:t>Analyzing the difference between meta score(critiques) and users(rating) (check)</a:t>
            </a:r>
          </a:p>
          <a:p>
            <a:pPr lvl="0"/>
            <a:r>
              <a:rPr lang="en-US" dirty="0"/>
              <a:t>Who are the top directors and actors- actors and directors show up in the most films in this 10 year span (check)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5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2743" y="-411779"/>
            <a:ext cx="10018713" cy="1752599"/>
          </a:xfrm>
        </p:spPr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555079" y="766503"/>
            <a:ext cx="6356378" cy="550214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sz="1800" dirty="0"/>
              <a:t>Rank-Movie rank order</a:t>
            </a:r>
          </a:p>
          <a:p>
            <a:pPr lvl="1"/>
            <a:r>
              <a:rPr lang="en-US" sz="1800" dirty="0"/>
              <a:t>Title-The title of the film</a:t>
            </a:r>
          </a:p>
          <a:p>
            <a:pPr lvl="1"/>
            <a:r>
              <a:rPr lang="en-US" sz="1800" dirty="0"/>
              <a:t>Genre-A comma-separated list of genres used to classify the film</a:t>
            </a:r>
          </a:p>
          <a:p>
            <a:pPr lvl="1"/>
            <a:r>
              <a:rPr lang="en-US" sz="1800" dirty="0"/>
              <a:t>Description-Brief one-sentence movie summary</a:t>
            </a:r>
          </a:p>
          <a:p>
            <a:pPr lvl="1"/>
            <a:r>
              <a:rPr lang="en-US" sz="1800" dirty="0"/>
              <a:t>Director-The name of the film's director</a:t>
            </a:r>
          </a:p>
          <a:p>
            <a:pPr lvl="1"/>
            <a:r>
              <a:rPr lang="en-US" sz="1800" dirty="0"/>
              <a:t>Actors-A comma-separated list of the main stars of the film</a:t>
            </a:r>
          </a:p>
          <a:p>
            <a:pPr lvl="1"/>
            <a:r>
              <a:rPr lang="en-US" sz="1800" dirty="0"/>
              <a:t>Year-The year that the film released as an integer.</a:t>
            </a:r>
          </a:p>
          <a:p>
            <a:pPr lvl="1"/>
            <a:r>
              <a:rPr lang="en-US" sz="1800" dirty="0"/>
              <a:t>Runtime (Minutes)-The duration of the film in minutes.</a:t>
            </a:r>
          </a:p>
          <a:p>
            <a:pPr lvl="1"/>
            <a:r>
              <a:rPr lang="en-US" sz="1800" dirty="0"/>
              <a:t>Rating-User rating for the movie 0-10</a:t>
            </a:r>
          </a:p>
          <a:p>
            <a:pPr lvl="1"/>
            <a:r>
              <a:rPr lang="en-US" sz="1800" dirty="0"/>
              <a:t>Votes-Number of votes</a:t>
            </a:r>
          </a:p>
          <a:p>
            <a:pPr lvl="1"/>
            <a:r>
              <a:rPr lang="en-US" sz="1800" dirty="0"/>
              <a:t>Revenue (Millions-)Movie revenue in millions</a:t>
            </a:r>
          </a:p>
          <a:p>
            <a:pPr lvl="1"/>
            <a:r>
              <a:rPr lang="en-US" sz="1800" dirty="0" err="1"/>
              <a:t>Metascore</a:t>
            </a:r>
            <a:r>
              <a:rPr lang="en-US" sz="1800" dirty="0"/>
              <a:t>-An aggregated average of critic scores. Values are between 0 and 100. Higher scores represent positive reviews.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568162" y="464522"/>
            <a:ext cx="3785487" cy="3962399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sz="3600" dirty="0"/>
              <a:t>Here's a data set of 1,000 </a:t>
            </a:r>
            <a:r>
              <a:rPr lang="en-US" sz="5700" b="1" dirty="0">
                <a:latin typeface="Forte" panose="03060902040502070203" pitchFamily="66" charset="0"/>
              </a:rPr>
              <a:t>“most popular” </a:t>
            </a:r>
            <a:r>
              <a:rPr lang="en-US" sz="3600" dirty="0"/>
              <a:t>movies on IMDB in the last 10 years. The data fields included are:</a:t>
            </a:r>
          </a:p>
          <a:p>
            <a:pPr fontAlgn="base"/>
            <a:r>
              <a:rPr lang="en-US" sz="3600" dirty="0"/>
              <a:t>Title, Genre, Description, Director, Actors, Year, Runtime, Rating, Votes, Revenue, </a:t>
            </a:r>
            <a:r>
              <a:rPr lang="en-US" sz="3600" dirty="0" err="1"/>
              <a:t>Metascrore</a:t>
            </a:r>
            <a:endParaRPr lang="en-US" sz="3600" dirty="0"/>
          </a:p>
          <a:p>
            <a:pPr fontAlgn="base"/>
            <a:endParaRPr lang="en-US" sz="3600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68880" y="6294773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/>
              <a:t>Source- Kaggle.com</a:t>
            </a:r>
          </a:p>
        </p:txBody>
      </p:sp>
      <p:pic>
        <p:nvPicPr>
          <p:cNvPr id="2050" name="Picture 2" descr="D:\profile pictures\IMDb_Header_P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215" y="4036422"/>
            <a:ext cx="4405688" cy="1300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126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2E1A-2756-41D3-883E-3EF580A3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15" y="319087"/>
            <a:ext cx="10018713" cy="58816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AB94-630A-4DF0-A70B-DE42CD65C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464" y="1031080"/>
            <a:ext cx="10018713" cy="3124201"/>
          </a:xfrm>
        </p:spPr>
        <p:txBody>
          <a:bodyPr/>
          <a:lstStyle/>
          <a:p>
            <a:r>
              <a:rPr lang="en-US" dirty="0"/>
              <a:t>Split up columns actor and genre using python</a:t>
            </a:r>
          </a:p>
          <a:p>
            <a:r>
              <a:rPr lang="en-US" dirty="0" err="1"/>
              <a:t>Groupby</a:t>
            </a:r>
            <a:r>
              <a:rPr lang="en-US" dirty="0"/>
              <a:t> on columns such as genre and Revenue</a:t>
            </a:r>
          </a:p>
          <a:p>
            <a:r>
              <a:rPr lang="en-US" dirty="0"/>
              <a:t>dictionary</a:t>
            </a:r>
          </a:p>
          <a:p>
            <a:r>
              <a:rPr lang="en-US" dirty="0"/>
              <a:t>Sorted and query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F19D2-905F-4B79-8B9C-A9264A636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7" t="42212" r="50001" b="5432"/>
          <a:stretch/>
        </p:blipFill>
        <p:spPr>
          <a:xfrm>
            <a:off x="1533525" y="3081338"/>
            <a:ext cx="3238500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37B99-F2FF-4F79-BEEC-E7EF1151A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26203" r="22422" b="40913"/>
          <a:stretch/>
        </p:blipFill>
        <p:spPr>
          <a:xfrm>
            <a:off x="5673325" y="2343149"/>
            <a:ext cx="6257925" cy="2171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58E49-F9FF-4A81-B863-BABFCFBED9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82" t="38750" r="43750" b="53209"/>
          <a:stretch/>
        </p:blipFill>
        <p:spPr>
          <a:xfrm>
            <a:off x="6664520" y="5089924"/>
            <a:ext cx="4275536" cy="5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5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40C9-1381-4BB1-98B5-1960D599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636" y="0"/>
            <a:ext cx="10018713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Interesting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B8B44-C4AB-4D7B-9F41-3E937254A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2" t="22501" r="21484" b="-11455"/>
          <a:stretch/>
        </p:blipFill>
        <p:spPr>
          <a:xfrm>
            <a:off x="1362269" y="579596"/>
            <a:ext cx="7591375" cy="7007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829FE-9FF8-4398-AF2E-329393C96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670" y="685800"/>
            <a:ext cx="975896" cy="1405417"/>
          </a:xfrm>
          <a:prstGeom prst="rect">
            <a:avLst/>
          </a:prstGeom>
        </p:spPr>
      </p:pic>
      <p:pic>
        <p:nvPicPr>
          <p:cNvPr id="1028" name="Picture 4" descr="Image result for ma vie de courgette">
            <a:extLst>
              <a:ext uri="{FF2B5EF4-FFF2-40B4-BE49-F238E27FC236}">
                <a16:creationId xmlns:a16="http://schemas.microsoft.com/office/drawing/2014/main" id="{D358B6F3-6EF4-4E90-A41A-3CA6B900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54" y="2235429"/>
            <a:ext cx="975896" cy="13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ar Wars: Episode VII - The Force Awakens">
            <a:extLst>
              <a:ext uri="{FF2B5EF4-FFF2-40B4-BE49-F238E27FC236}">
                <a16:creationId xmlns:a16="http://schemas.microsoft.com/office/drawing/2014/main" id="{C32CA235-2B0A-4E43-B9B5-6D3BB08E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39" y="3756115"/>
            <a:ext cx="1091127" cy="150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 Kind of Murder">
            <a:extLst>
              <a:ext uri="{FF2B5EF4-FFF2-40B4-BE49-F238E27FC236}">
                <a16:creationId xmlns:a16="http://schemas.microsoft.com/office/drawing/2014/main" id="{6CC12371-BFE0-4FB4-8F83-BC2AC249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961" y="5514368"/>
            <a:ext cx="785594" cy="11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59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46208F-9C70-42B4-8466-B52D42DD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257" y="726464"/>
            <a:ext cx="975445" cy="146316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48355-6F2E-4B9D-921F-83AC2EEED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58" t="24181" r="23739" b="39"/>
          <a:stretch/>
        </p:blipFill>
        <p:spPr>
          <a:xfrm>
            <a:off x="1350390" y="241271"/>
            <a:ext cx="7793610" cy="6012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87C56-C8EC-4C4A-A159-9295E1609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029" y="5155621"/>
            <a:ext cx="877900" cy="1304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1AADB-EE82-441E-8DC3-CCB71DBED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98" y="3815391"/>
            <a:ext cx="804742" cy="1164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005B1-1192-47F8-B2EF-5A0FB3B0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898" y="2365424"/>
            <a:ext cx="871804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0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1DD8-2A07-4CD9-AA0B-E0EF45AA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97B594-B4E6-4AE2-81CE-39044D1DF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29" y="1810140"/>
            <a:ext cx="9333338" cy="3659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BB188-5B7B-4865-AA21-696112DC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749" y="2335285"/>
            <a:ext cx="877900" cy="1304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71C31-432F-4A1C-A3CB-87DCCB18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770" y="4238775"/>
            <a:ext cx="963251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74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624</TotalTime>
  <Words>877</Words>
  <Application>Microsoft Office PowerPoint</Application>
  <PresentationFormat>Widescreen</PresentationFormat>
  <Paragraphs>131</Paragraphs>
  <Slides>18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Baskerville Old Face</vt:lpstr>
      <vt:lpstr>Calibri</vt:lpstr>
      <vt:lpstr>Corbel</vt:lpstr>
      <vt:lpstr>Forte</vt:lpstr>
      <vt:lpstr>Parallax</vt:lpstr>
      <vt:lpstr>An insightful look at IMDB data from 2006 and 2016 </vt:lpstr>
      <vt:lpstr>PowerPoint Presentation</vt:lpstr>
      <vt:lpstr>Motivation &amp; Summary</vt:lpstr>
      <vt:lpstr>Questions &amp; Data</vt:lpstr>
      <vt:lpstr>Data set</vt:lpstr>
      <vt:lpstr>Data Cleanup &amp; Exploration</vt:lpstr>
      <vt:lpstr>Interesting Figures</vt:lpstr>
      <vt:lpstr>PowerPoint Presentation</vt:lpstr>
      <vt:lpstr>PowerPoint Presentation</vt:lpstr>
      <vt:lpstr>PowerPoint Presentation</vt:lpstr>
      <vt:lpstr>Top actors</vt:lpstr>
      <vt:lpstr>Top ten directors</vt:lpstr>
      <vt:lpstr>Genre by count</vt:lpstr>
      <vt:lpstr>Meta score VS ranking critic V users</vt:lpstr>
      <vt:lpstr>T-test findings</vt:lpstr>
      <vt:lpstr>Runtime vs Revenue by Rating </vt:lpstr>
      <vt:lpstr>Post Mortem</vt:lpstr>
      <vt:lpstr>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insightful look at IMDB data from 2006 and 2016</dc:title>
  <dc:creator>Molly Eskelson</dc:creator>
  <cp:lastModifiedBy>Luke Gonzales</cp:lastModifiedBy>
  <cp:revision>57</cp:revision>
  <dcterms:created xsi:type="dcterms:W3CDTF">2019-01-21T18:08:27Z</dcterms:created>
  <dcterms:modified xsi:type="dcterms:W3CDTF">2019-01-24T18:02:03Z</dcterms:modified>
</cp:coreProperties>
</file>